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88" r:id="rId5"/>
    <p:sldMasterId id="2147486496" r:id="rId6"/>
    <p:sldMasterId id="2147483738" r:id="rId7"/>
  </p:sldMasterIdLst>
  <p:notesMasterIdLst>
    <p:notesMasterId r:id="rId17"/>
  </p:notesMasterIdLst>
  <p:sldIdLst>
    <p:sldId id="258" r:id="rId8"/>
    <p:sldId id="271" r:id="rId9"/>
    <p:sldId id="266" r:id="rId10"/>
    <p:sldId id="279" r:id="rId11"/>
    <p:sldId id="270" r:id="rId12"/>
    <p:sldId id="275" r:id="rId13"/>
    <p:sldId id="268" r:id="rId14"/>
    <p:sldId id="280" r:id="rId15"/>
    <p:sldId id="27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061" autoAdjust="0"/>
  </p:normalViewPr>
  <p:slideViewPr>
    <p:cSldViewPr snapToGrid="0">
      <p:cViewPr varScale="1">
        <p:scale>
          <a:sx n="65" d="100"/>
          <a:sy n="65" d="100"/>
        </p:scale>
        <p:origin x="91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BBE32-1E64-4788-B6D9-7E3C90C01237}" type="datetimeFigureOut">
              <a:t>8/26/2024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1E70C-2E18-4DA7-922B-0571778FDAD1}" type="slidenum">
              <a:t>‹#›</a:t>
            </a:fld>
            <a:endParaRPr lang="en-US"/>
          </a:p>
        </p:txBody>
      </p:sp>
    </p:spTree>
    <p:extLst>
      <p:ext uri="{BB962C8B-B14F-4D97-AF65-F5344CB8AC3E}">
        <p14:creationId xmlns:p14="http://schemas.microsoft.com/office/powerpoint/2010/main" val="1282917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a typeface="Calibri"/>
                <a:cs typeface="Calibri"/>
              </a:rPr>
              <a:t>Korrie</a:t>
            </a:r>
            <a:endParaRPr lang="en-US" dirty="0">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8/26/2024 9:17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9625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8/26/2024 9:18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5078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t>
            </a:r>
            <a:r>
              <a:rPr lang="en-US" err="1">
                <a:cs typeface="Calibri"/>
              </a:rPr>
              <a:t>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8/26/2024 9:18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802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t>
            </a:r>
            <a:r>
              <a:rPr lang="en-US" err="1">
                <a:cs typeface="Calibri"/>
              </a:rPr>
              <a:t>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8/26/2024 9:18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9297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t>
            </a:r>
            <a:r>
              <a:rPr lang="en-US" err="1">
                <a:cs typeface="Calibri"/>
              </a:rPr>
              <a:t>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8/26/2024 9:18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627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t>
            </a:r>
            <a:r>
              <a:rPr lang="en-US" err="1">
                <a:cs typeface="Calibri"/>
              </a:rPr>
              <a:t>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8/26/2024 9:18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7167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t>
            </a:r>
            <a:r>
              <a:rPr lang="en-US" err="1">
                <a:cs typeface="Calibri"/>
              </a:rPr>
              <a:t>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8/26/2024 9:18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6569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8/26/2024 9:18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9676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8380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8547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5105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69940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31747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73714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989162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453380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740424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98175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890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2690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33276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42495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414905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953092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0009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61707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66147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93137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182135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447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3194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215532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7902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06860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9947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E518E51A-B762-46B9-8ACA-83E3830AAE76}"/>
              </a:ext>
            </a:extLst>
          </p:cNvPr>
          <p:cNvPicPr>
            <a:picLocks noChangeAspect="1"/>
          </p:cNvPicPr>
          <p:nvPr userDrawn="1"/>
        </p:nvPicPr>
        <p:blipFill>
          <a:blip r:embed="rId3"/>
          <a:srcRect/>
          <a:stretch/>
        </p:blipFill>
        <p:spPr>
          <a:xfrm>
            <a:off x="0" y="0"/>
            <a:ext cx="12191999" cy="6857998"/>
          </a:xfrm>
          <a:prstGeom prst="rect">
            <a:avLst/>
          </a:prstGeom>
        </p:spPr>
      </p:pic>
      <p:pic>
        <p:nvPicPr>
          <p:cNvPr id="8" name="Picture 7">
            <a:extLst>
              <a:ext uri="{FF2B5EF4-FFF2-40B4-BE49-F238E27FC236}">
                <a16:creationId xmlns:a16="http://schemas.microsoft.com/office/drawing/2014/main" id="{E14C85D9-4644-4CC6-A5E3-30EE1FFD160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41097" y="2917914"/>
            <a:ext cx="4023360" cy="1112711"/>
          </a:xfrm>
          <a:prstGeom prst="rect">
            <a:avLst/>
          </a:prstGeom>
        </p:spPr>
      </p:pic>
    </p:spTree>
    <p:extLst>
      <p:ext uri="{BB962C8B-B14F-4D97-AF65-F5344CB8AC3E}">
        <p14:creationId xmlns:p14="http://schemas.microsoft.com/office/powerpoint/2010/main" val="378770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9228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36988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2E43-C24A-44D1-B3B3-42A6BD52F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10385B-4E4D-4C5E-A5E7-EEDF1DC79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0F359B-AB86-416C-83BB-68F2BE613610}"/>
              </a:ext>
            </a:extLst>
          </p:cNvPr>
          <p:cNvSpPr>
            <a:spLocks noGrp="1"/>
          </p:cNvSpPr>
          <p:nvPr>
            <p:ph type="dt" sz="half" idx="10"/>
          </p:nvPr>
        </p:nvSpPr>
        <p:spPr/>
        <p:txBody>
          <a:bodyPr/>
          <a:lstStyle/>
          <a:p>
            <a:fld id="{B8B0F8FD-A226-4DF0-8618-5FEE9341816F}" type="datetimeFigureOut">
              <a:rPr lang="en-US" smtClean="0"/>
              <a:t>8/26/2024</a:t>
            </a:fld>
            <a:endParaRPr lang="en-US"/>
          </a:p>
        </p:txBody>
      </p:sp>
      <p:sp>
        <p:nvSpPr>
          <p:cNvPr id="5" name="Footer Placeholder 4">
            <a:extLst>
              <a:ext uri="{FF2B5EF4-FFF2-40B4-BE49-F238E27FC236}">
                <a16:creationId xmlns:a16="http://schemas.microsoft.com/office/drawing/2014/main" id="{EF3B5127-B88C-42AC-83A0-62F7EA339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EEFB3-A9F1-4788-B62C-B6391352DF4A}"/>
              </a:ext>
            </a:extLst>
          </p:cNvPr>
          <p:cNvSpPr>
            <a:spLocks noGrp="1"/>
          </p:cNvSpPr>
          <p:nvPr>
            <p:ph type="sldNum" sz="quarter" idx="12"/>
          </p:nvPr>
        </p:nvSpPr>
        <p:spPr/>
        <p:txBody>
          <a:bodyPr/>
          <a:lstStyle/>
          <a:p>
            <a:fld id="{21BE6A27-90B0-4D47-A327-9B1AA4C92AD9}" type="slidenum">
              <a:rPr lang="en-US" smtClean="0"/>
              <a:t>‹#›</a:t>
            </a:fld>
            <a:endParaRPr lang="en-US"/>
          </a:p>
        </p:txBody>
      </p:sp>
    </p:spTree>
    <p:extLst>
      <p:ext uri="{BB962C8B-B14F-4D97-AF65-F5344CB8AC3E}">
        <p14:creationId xmlns:p14="http://schemas.microsoft.com/office/powerpoint/2010/main" val="3457538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582864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4048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39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117802280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2_Light Text">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1E899DE2-9058-42EB-B746-EF2615178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851779" cy="6858000"/>
          </a:xfrm>
          <a:prstGeom prst="rect">
            <a:avLst/>
          </a:prstGeom>
        </p:spPr>
      </p:pic>
      <p:sp>
        <p:nvSpPr>
          <p:cNvPr id="12" name="Legal">
            <a:extLst>
              <a:ext uri="{FF2B5EF4-FFF2-40B4-BE49-F238E27FC236}">
                <a16:creationId xmlns:a16="http://schemas.microsoft.com/office/drawing/2014/main" id="{2A69C948-7312-4669-917C-EFA5A062893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solidFill>
                  <a:schemeClr val="bg1"/>
                </a:solidFill>
                <a:latin typeface="+mj-lt"/>
              </a:rPr>
              <a:t>© COPYRIGHT MICROSOFT CORPORATION. ALL RIGHTS RESERVED.</a:t>
            </a:r>
          </a:p>
        </p:txBody>
      </p:sp>
      <p:sp>
        <p:nvSpPr>
          <p:cNvPr id="15" name="Page Title">
            <a:extLst>
              <a:ext uri="{FF2B5EF4-FFF2-40B4-BE49-F238E27FC236}">
                <a16:creationId xmlns:a16="http://schemas.microsoft.com/office/drawing/2014/main" id="{52017163-3187-4026-8E69-DF296273B501}"/>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19" name="Section Title">
            <a:extLst>
              <a:ext uri="{FF2B5EF4-FFF2-40B4-BE49-F238E27FC236}">
                <a16:creationId xmlns:a16="http://schemas.microsoft.com/office/drawing/2014/main" id="{10C69405-C50E-41E2-B25B-497C9F063D3B}"/>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Tree>
    <p:extLst>
      <p:ext uri="{BB962C8B-B14F-4D97-AF65-F5344CB8AC3E}">
        <p14:creationId xmlns:p14="http://schemas.microsoft.com/office/powerpoint/2010/main" val="310715868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_Dark Blank">
  <p:cSld name="4_Dark Blank">
    <p:spTree>
      <p:nvGrpSpPr>
        <p:cNvPr id="1" name="Shape 16"/>
        <p:cNvGrpSpPr/>
        <p:nvPr/>
      </p:nvGrpSpPr>
      <p:grpSpPr>
        <a:xfrm>
          <a:off x="0" y="0"/>
          <a:ext cx="0" cy="0"/>
          <a:chOff x="0" y="0"/>
          <a:chExt cx="0" cy="0"/>
        </a:xfrm>
      </p:grpSpPr>
      <p:pic>
        <p:nvPicPr>
          <p:cNvPr id="17" name="Google Shape;17;p13"/>
          <p:cNvPicPr preferRelativeResize="0"/>
          <p:nvPr/>
        </p:nvPicPr>
        <p:blipFill rotWithShape="1">
          <a:blip r:embed="rId2">
            <a:alphaModFix/>
          </a:blip>
          <a:srcRect/>
          <a:stretch/>
        </p:blipFill>
        <p:spPr>
          <a:xfrm>
            <a:off x="0" y="0"/>
            <a:ext cx="12192000" cy="1600200"/>
          </a:xfrm>
          <a:prstGeom prst="rect">
            <a:avLst/>
          </a:prstGeom>
          <a:noFill/>
          <a:ln>
            <a:noFill/>
          </a:ln>
        </p:spPr>
      </p:pic>
      <p:sp>
        <p:nvSpPr>
          <p:cNvPr id="18" name="Google Shape;18;p13"/>
          <p:cNvSpPr txBox="1">
            <a:spLocks noGrp="1"/>
          </p:cNvSpPr>
          <p:nvPr>
            <p:ph type="body" idx="1"/>
          </p:nvPr>
        </p:nvSpPr>
        <p:spPr>
          <a:xfrm>
            <a:off x="609601" y="685800"/>
            <a:ext cx="3643314" cy="236609"/>
          </a:xfrm>
          <a:prstGeom prst="rect">
            <a:avLst/>
          </a:prstGeom>
          <a:noFill/>
          <a:ln>
            <a:noFill/>
          </a:ln>
        </p:spPr>
        <p:txBody>
          <a:bodyPr spcFirstLastPara="1" wrap="square" lIns="0" tIns="45700" rIns="0" bIns="45700" anchor="t" anchorCtr="0">
            <a:noAutofit/>
          </a:bodyPr>
          <a:lstStyle>
            <a:lvl1pPr marL="457200" lvl="0" indent="-365760" algn="l">
              <a:lnSpc>
                <a:spcPct val="90000"/>
              </a:lnSpc>
              <a:spcBef>
                <a:spcPts val="1000"/>
              </a:spcBef>
              <a:spcAft>
                <a:spcPts val="0"/>
              </a:spcAft>
              <a:buClr>
                <a:schemeClr val="lt1"/>
              </a:buClr>
              <a:buSzPts val="2160"/>
              <a:buChar char="•"/>
              <a:defRPr sz="24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3"/>
          <p:cNvSpPr txBox="1">
            <a:spLocks noGrp="1"/>
          </p:cNvSpPr>
          <p:nvPr>
            <p:ph type="body" idx="2"/>
          </p:nvPr>
        </p:nvSpPr>
        <p:spPr>
          <a:xfrm>
            <a:off x="609600" y="342900"/>
            <a:ext cx="3643314" cy="236609"/>
          </a:xfrm>
          <a:prstGeom prst="rect">
            <a:avLst/>
          </a:prstGeom>
          <a:noFill/>
          <a:ln>
            <a:noFill/>
          </a:ln>
        </p:spPr>
        <p:txBody>
          <a:bodyPr spcFirstLastPara="1" wrap="square" lIns="0" tIns="45700" rIns="0" bIns="45700" anchor="t" anchorCtr="0">
            <a:normAutofit/>
          </a:bodyPr>
          <a:lstStyle>
            <a:lvl1pPr marL="457200" lvl="0" indent="-285750" algn="l">
              <a:lnSpc>
                <a:spcPct val="90000"/>
              </a:lnSpc>
              <a:spcBef>
                <a:spcPts val="1000"/>
              </a:spcBef>
              <a:spcAft>
                <a:spcPts val="0"/>
              </a:spcAft>
              <a:buClr>
                <a:schemeClr val="lt1"/>
              </a:buClr>
              <a:buSzPts val="900"/>
              <a:buChar char="•"/>
              <a:defRPr sz="10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3"/>
          <p:cNvSpPr txBox="1">
            <a:spLocks noGrp="1"/>
          </p:cNvSpPr>
          <p:nvPr>
            <p:ph type="sldNum" idx="12"/>
          </p:nvPr>
        </p:nvSpPr>
        <p:spPr>
          <a:xfrm>
            <a:off x="11149781" y="342900"/>
            <a:ext cx="432619" cy="236609"/>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1047529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age title long text">
    <p:spTree>
      <p:nvGrpSpPr>
        <p:cNvPr id="1" name=""/>
        <p:cNvGrpSpPr/>
        <p:nvPr/>
      </p:nvGrpSpPr>
      <p:grpSpPr>
        <a:xfrm>
          <a:off x="0" y="0"/>
          <a:ext cx="0" cy="0"/>
          <a:chOff x="0" y="0"/>
          <a:chExt cx="0" cy="0"/>
        </a:xfrm>
      </p:grpSpPr>
      <p:sp>
        <p:nvSpPr>
          <p:cNvPr id="8" name="Section Title">
            <a:extLst>
              <a:ext uri="{FF2B5EF4-FFF2-40B4-BE49-F238E27FC236}">
                <a16:creationId xmlns:a16="http://schemas.microsoft.com/office/drawing/2014/main" id="{41602295-92E6-4999-B91A-0DA68D46237E}"/>
              </a:ext>
            </a:extLst>
          </p:cNvPr>
          <p:cNvSpPr>
            <a:spLocks noGrp="1"/>
          </p:cNvSpPr>
          <p:nvPr>
            <p:ph type="body" sz="quarter" idx="13" hasCustomPrompt="1"/>
          </p:nvPr>
        </p:nvSpPr>
        <p:spPr>
          <a:xfrm>
            <a:off x="609600" y="342900"/>
            <a:ext cx="3643314" cy="236609"/>
          </a:xfrm>
        </p:spPr>
        <p:txBody>
          <a:bodyPr>
            <a:noAutofit/>
          </a:bodyPr>
          <a:lstStyle>
            <a:lvl1pPr>
              <a:defRPr sz="1000">
                <a:latin typeface="+mj-lt"/>
              </a:defRPr>
            </a:lvl1pPr>
          </a:lstStyle>
          <a:p>
            <a:pPr lvl="0"/>
            <a:r>
              <a:rPr lang="en-US"/>
              <a:t>SECTION</a:t>
            </a:r>
          </a:p>
        </p:txBody>
      </p:sp>
      <p:sp>
        <p:nvSpPr>
          <p:cNvPr id="11" name="Page 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a:t>Page title</a:t>
            </a:r>
          </a:p>
        </p:txBody>
      </p:sp>
      <p:sp>
        <p:nvSpPr>
          <p:cNvPr id="16" name="Body Copy">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1208086"/>
            <a:ext cx="3643314" cy="3130552"/>
          </a:xfrm>
        </p:spPr>
        <p:txBody>
          <a:bodyPr>
            <a:noAutofit/>
          </a:bodyPr>
          <a:lstStyle>
            <a:lvl1pPr>
              <a:lnSpc>
                <a:spcPts val="1200"/>
              </a:lnSpc>
              <a:spcBef>
                <a:spcPts val="600"/>
              </a:spcBef>
              <a:defRPr sz="800">
                <a:latin typeface="+mn-lt"/>
              </a:defRPr>
            </a:lvl1pPr>
          </a:lstStyle>
          <a:p>
            <a:pPr lvl="0"/>
            <a:r>
              <a:rPr lang="en-US"/>
              <a:t>Text</a:t>
            </a:r>
          </a:p>
        </p:txBody>
      </p:sp>
      <p:sp>
        <p:nvSpPr>
          <p:cNvPr id="6" name="Slide Number">
            <a:extLst>
              <a:ext uri="{FF2B5EF4-FFF2-40B4-BE49-F238E27FC236}">
                <a16:creationId xmlns:a16="http://schemas.microsoft.com/office/drawing/2014/main" id="{C0E990D9-2E36-4298-A5A8-D927455E276D}"/>
              </a:ext>
            </a:extLst>
          </p:cNvPr>
          <p:cNvSpPr>
            <a:spLocks noGrp="1"/>
          </p:cNvSpPr>
          <p:nvPr>
            <p:ph type="sldNum" sz="quarter" idx="12"/>
          </p:nvPr>
        </p:nvSpPr>
        <p:spPr/>
        <p:txBody>
          <a:bodyPr/>
          <a:lstStyle/>
          <a:p>
            <a:fld id="{3F657163-B0C7-401E-8BA5-ACDF2CB567A1}" type="slidenum">
              <a:rPr lang="en-US" smtClean="0"/>
              <a:t>‹#›</a:t>
            </a:fld>
            <a:endParaRPr lang="en-US"/>
          </a:p>
        </p:txBody>
      </p:sp>
    </p:spTree>
    <p:extLst>
      <p:ext uri="{BB962C8B-B14F-4D97-AF65-F5344CB8AC3E}">
        <p14:creationId xmlns:p14="http://schemas.microsoft.com/office/powerpoint/2010/main" val="55251247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Dark Gray">
    <p:bg>
      <p:bgPr>
        <a:solidFill>
          <a:schemeClr val="accent6"/>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a:p>
        </p:txBody>
      </p:sp>
      <p:sp>
        <p:nvSpPr>
          <p:cNvPr id="2" name="Text Box 3" descr="This is a copyright notice that should be included on the final slide.">
            <a:extLst>
              <a:ext uri="{FF2B5EF4-FFF2-40B4-BE49-F238E27FC236}">
                <a16:creationId xmlns:a16="http://schemas.microsoft.com/office/drawing/2014/main" id="{87B6FE4F-141E-ED41-B67A-506354547DFF}"/>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AD749865-B90B-46D4-A353-C92C39E706EA}"/>
              </a:ext>
            </a:extLst>
          </p:cNvPr>
          <p:cNvSpPr>
            <a:spLocks noGrp="1"/>
          </p:cNvSpPr>
          <p:nvPr>
            <p:ph type="title" hasCustomPrompt="1"/>
          </p:nvPr>
        </p:nvSpPr>
        <p:spPr/>
        <p:txBody>
          <a:bodyPr/>
          <a:lstStyle>
            <a:lvl1pPr>
              <a:defRPr>
                <a:solidFill>
                  <a:schemeClr val="bg1"/>
                </a:solidFill>
              </a:defRPr>
            </a:lvl1pPr>
          </a:lstStyle>
          <a:p>
            <a:r>
              <a:rPr lang="en-US"/>
              <a:t>Header</a:t>
            </a:r>
            <a:endParaRPr lang="en-IN"/>
          </a:p>
        </p:txBody>
      </p:sp>
    </p:spTree>
    <p:extLst>
      <p:ext uri="{BB962C8B-B14F-4D97-AF65-F5344CB8AC3E}">
        <p14:creationId xmlns:p14="http://schemas.microsoft.com/office/powerpoint/2010/main" val="20982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White">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a:p>
        </p:txBody>
      </p:sp>
      <p:sp>
        <p:nvSpPr>
          <p:cNvPr id="2" name="Text Box 3" descr="This is a copyright notice that should be included on the final slide.">
            <a:extLst>
              <a:ext uri="{FF2B5EF4-FFF2-40B4-BE49-F238E27FC236}">
                <a16:creationId xmlns:a16="http://schemas.microsoft.com/office/drawing/2014/main" id="{F0622973-87C0-604F-BC65-1AB562AA7232}"/>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lumMod val="50000"/>
                    <a:lumOff val="50000"/>
                  </a:schemeClr>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3D52D5A2-A4E2-424F-B1E6-4C6A5A6222F5}"/>
              </a:ext>
            </a:extLst>
          </p:cNvPr>
          <p:cNvSpPr>
            <a:spLocks noGrp="1"/>
          </p:cNvSpPr>
          <p:nvPr>
            <p:ph type="title" hasCustomPrompt="1"/>
          </p:nvPr>
        </p:nvSpPr>
        <p:spPr/>
        <p:txBody>
          <a:bodyPr/>
          <a:lstStyle/>
          <a:p>
            <a:r>
              <a:rPr lang="en-US"/>
              <a:t>Header</a:t>
            </a:r>
            <a:endParaRPr lang="en-IN"/>
          </a:p>
        </p:txBody>
      </p:sp>
    </p:spTree>
    <p:extLst>
      <p:ext uri="{BB962C8B-B14F-4D97-AF65-F5344CB8AC3E}">
        <p14:creationId xmlns:p14="http://schemas.microsoft.com/office/powerpoint/2010/main" val="202393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3032112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0620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4952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30009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53649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934765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0163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4883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5663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592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13161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6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596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969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691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67007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55237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4713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11335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9879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217038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227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418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623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32109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828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6781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66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201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106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7495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7172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5453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996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292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784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289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5380227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7554364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081845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233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03228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13780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009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6598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94025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32100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75359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32279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81668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4652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16715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884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35303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94503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52112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56376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96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4246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9211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0150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90733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7875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962470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068526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3321974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740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5466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6061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494853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557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36381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45415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9209993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46262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51110855"/>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871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87119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63445498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2431148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34723705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900336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20699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47870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1720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4300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9209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117" Type="http://schemas.openxmlformats.org/officeDocument/2006/relationships/slideLayout" Target="../slideLayouts/slideLayout128.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6" Type="http://schemas.openxmlformats.org/officeDocument/2006/relationships/slideLayout" Target="../slideLayouts/slideLayout2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5" Type="http://schemas.openxmlformats.org/officeDocument/2006/relationships/slideLayout" Target="../slideLayouts/slideLayout16.xml"/><Relationship Id="rId90" Type="http://schemas.openxmlformats.org/officeDocument/2006/relationships/slideLayout" Target="../slideLayouts/slideLayout101.xml"/><Relationship Id="rId95" Type="http://schemas.openxmlformats.org/officeDocument/2006/relationships/slideLayout" Target="../slideLayouts/slideLayout106.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113" Type="http://schemas.openxmlformats.org/officeDocument/2006/relationships/slideLayout" Target="../slideLayouts/slideLayout124.xml"/><Relationship Id="rId118" Type="http://schemas.openxmlformats.org/officeDocument/2006/relationships/slideLayout" Target="../slideLayouts/slideLayout129.xml"/><Relationship Id="rId80" Type="http://schemas.openxmlformats.org/officeDocument/2006/relationships/slideLayout" Target="../slideLayouts/slideLayout91.xml"/><Relationship Id="rId85" Type="http://schemas.openxmlformats.org/officeDocument/2006/relationships/slideLayout" Target="../slideLayouts/slideLayout96.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59" Type="http://schemas.openxmlformats.org/officeDocument/2006/relationships/slideLayout" Target="../slideLayouts/slideLayout70.xml"/><Relationship Id="rId103" Type="http://schemas.openxmlformats.org/officeDocument/2006/relationships/slideLayout" Target="../slideLayouts/slideLayout114.xml"/><Relationship Id="rId108" Type="http://schemas.openxmlformats.org/officeDocument/2006/relationships/slideLayout" Target="../slideLayouts/slideLayout119.xml"/><Relationship Id="rId54" Type="http://schemas.openxmlformats.org/officeDocument/2006/relationships/slideLayout" Target="../slideLayouts/slideLayout65.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91" Type="http://schemas.openxmlformats.org/officeDocument/2006/relationships/slideLayout" Target="../slideLayouts/slideLayout102.xml"/><Relationship Id="rId96" Type="http://schemas.openxmlformats.org/officeDocument/2006/relationships/slideLayout" Target="../slideLayouts/slideLayout10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49" Type="http://schemas.openxmlformats.org/officeDocument/2006/relationships/slideLayout" Target="../slideLayouts/slideLayout60.xml"/><Relationship Id="rId114" Type="http://schemas.openxmlformats.org/officeDocument/2006/relationships/slideLayout" Target="../slideLayouts/slideLayout125.xml"/><Relationship Id="rId119" Type="http://schemas.openxmlformats.org/officeDocument/2006/relationships/slideLayout" Target="../slideLayouts/slideLayout130.xml"/><Relationship Id="rId44" Type="http://schemas.openxmlformats.org/officeDocument/2006/relationships/slideLayout" Target="../slideLayouts/slideLayout55.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120" Type="http://schemas.openxmlformats.org/officeDocument/2006/relationships/slideLayout" Target="../slideLayouts/slideLayout131.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110" Type="http://schemas.openxmlformats.org/officeDocument/2006/relationships/slideLayout" Target="../slideLayouts/slideLayout121.xml"/><Relationship Id="rId115" Type="http://schemas.openxmlformats.org/officeDocument/2006/relationships/slideLayout" Target="../slideLayouts/slideLayout126.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56" Type="http://schemas.openxmlformats.org/officeDocument/2006/relationships/slideLayout" Target="../slideLayouts/slideLayout67.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121" Type="http://schemas.openxmlformats.org/officeDocument/2006/relationships/theme" Target="../theme/theme2.xml"/><Relationship Id="rId3" Type="http://schemas.openxmlformats.org/officeDocument/2006/relationships/slideLayout" Target="../slideLayouts/slideLayout14.xml"/><Relationship Id="rId25" Type="http://schemas.openxmlformats.org/officeDocument/2006/relationships/slideLayout" Target="../slideLayouts/slideLayout36.xml"/><Relationship Id="rId46" Type="http://schemas.openxmlformats.org/officeDocument/2006/relationships/slideLayout" Target="../slideLayouts/slideLayout57.xml"/><Relationship Id="rId67" Type="http://schemas.openxmlformats.org/officeDocument/2006/relationships/slideLayout" Target="../slideLayouts/slideLayout78.xml"/><Relationship Id="rId116" Type="http://schemas.openxmlformats.org/officeDocument/2006/relationships/slideLayout" Target="../slideLayouts/slideLayout12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62" Type="http://schemas.openxmlformats.org/officeDocument/2006/relationships/slideLayout" Target="../slideLayouts/slideLayout73.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111" Type="http://schemas.openxmlformats.org/officeDocument/2006/relationships/slideLayout" Target="../slideLayouts/slideLayout122.xml"/><Relationship Id="rId15" Type="http://schemas.openxmlformats.org/officeDocument/2006/relationships/slideLayout" Target="../slideLayouts/slideLayout26.xml"/><Relationship Id="rId36" Type="http://schemas.openxmlformats.org/officeDocument/2006/relationships/slideLayout" Target="../slideLayouts/slideLayout47.xml"/><Relationship Id="rId57" Type="http://schemas.openxmlformats.org/officeDocument/2006/relationships/slideLayout" Target="../slideLayouts/slideLayout68.xml"/><Relationship Id="rId106" Type="http://schemas.openxmlformats.org/officeDocument/2006/relationships/slideLayout" Target="../slideLayouts/slideLayout117.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52" Type="http://schemas.openxmlformats.org/officeDocument/2006/relationships/slideLayout" Target="../slideLayouts/slideLayout63.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122"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7.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5" Type="http://schemas.openxmlformats.org/officeDocument/2006/relationships/theme" Target="../theme/theme4.xml"/><Relationship Id="rId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8/26/2024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2"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96754196-16A9-5075-11AD-EA11106817D8}"/>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56532678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826" r:id="rId38"/>
    <p:sldLayoutId id="2147483827" r:id="rId39"/>
    <p:sldLayoutId id="2147483828" r:id="rId40"/>
    <p:sldLayoutId id="2147483829" r:id="rId41"/>
    <p:sldLayoutId id="2147483830" r:id="rId42"/>
    <p:sldLayoutId id="2147483831" r:id="rId43"/>
    <p:sldLayoutId id="2147483832" r:id="rId44"/>
    <p:sldLayoutId id="2147483833" r:id="rId45"/>
    <p:sldLayoutId id="2147483834" r:id="rId46"/>
    <p:sldLayoutId id="2147483835" r:id="rId47"/>
    <p:sldLayoutId id="2147483836" r:id="rId48"/>
    <p:sldLayoutId id="2147483837" r:id="rId49"/>
    <p:sldLayoutId id="2147483838" r:id="rId50"/>
    <p:sldLayoutId id="2147483839" r:id="rId51"/>
    <p:sldLayoutId id="2147483840" r:id="rId52"/>
    <p:sldLayoutId id="2147483841" r:id="rId53"/>
    <p:sldLayoutId id="2147483842" r:id="rId54"/>
    <p:sldLayoutId id="2147483843" r:id="rId55"/>
    <p:sldLayoutId id="2147483844" r:id="rId56"/>
    <p:sldLayoutId id="2147483845" r:id="rId57"/>
    <p:sldLayoutId id="2147483846" r:id="rId58"/>
    <p:sldLayoutId id="2147483847" r:id="rId59"/>
    <p:sldLayoutId id="2147483848" r:id="rId60"/>
    <p:sldLayoutId id="2147483849" r:id="rId61"/>
    <p:sldLayoutId id="2147483850" r:id="rId62"/>
    <p:sldLayoutId id="2147483851" r:id="rId63"/>
    <p:sldLayoutId id="2147483852" r:id="rId64"/>
    <p:sldLayoutId id="2147483853" r:id="rId65"/>
    <p:sldLayoutId id="2147483854" r:id="rId66"/>
    <p:sldLayoutId id="2147483855" r:id="rId67"/>
    <p:sldLayoutId id="2147483856" r:id="rId68"/>
    <p:sldLayoutId id="2147483857" r:id="rId69"/>
    <p:sldLayoutId id="2147483858" r:id="rId70"/>
    <p:sldLayoutId id="2147483859" r:id="rId71"/>
    <p:sldLayoutId id="2147483860" r:id="rId72"/>
    <p:sldLayoutId id="2147483861" r:id="rId73"/>
    <p:sldLayoutId id="2147483862" r:id="rId74"/>
    <p:sldLayoutId id="2147483863" r:id="rId75"/>
    <p:sldLayoutId id="2147483864" r:id="rId76"/>
    <p:sldLayoutId id="2147483865" r:id="rId77"/>
    <p:sldLayoutId id="2147483866" r:id="rId78"/>
    <p:sldLayoutId id="2147483867" r:id="rId79"/>
    <p:sldLayoutId id="2147483868" r:id="rId80"/>
    <p:sldLayoutId id="2147483869" r:id="rId81"/>
    <p:sldLayoutId id="2147483870" r:id="rId82"/>
    <p:sldLayoutId id="2147483871" r:id="rId83"/>
    <p:sldLayoutId id="2147483872" r:id="rId84"/>
    <p:sldLayoutId id="2147483873" r:id="rId85"/>
    <p:sldLayoutId id="2147483874" r:id="rId86"/>
    <p:sldLayoutId id="2147483875" r:id="rId87"/>
    <p:sldLayoutId id="2147483876" r:id="rId88"/>
    <p:sldLayoutId id="2147483877" r:id="rId89"/>
    <p:sldLayoutId id="2147483878" r:id="rId90"/>
    <p:sldLayoutId id="2147483879" r:id="rId91"/>
    <p:sldLayoutId id="2147483880" r:id="rId92"/>
    <p:sldLayoutId id="2147483881" r:id="rId93"/>
    <p:sldLayoutId id="2147483882" r:id="rId94"/>
    <p:sldLayoutId id="2147483883" r:id="rId95"/>
    <p:sldLayoutId id="2147483884" r:id="rId96"/>
    <p:sldLayoutId id="2147483885" r:id="rId97"/>
    <p:sldLayoutId id="2147483886" r:id="rId98"/>
    <p:sldLayoutId id="2147483887" r:id="rId99"/>
    <p:sldLayoutId id="2147483888" r:id="rId100"/>
    <p:sldLayoutId id="2147483889" r:id="rId101"/>
    <p:sldLayoutId id="2147483890" r:id="rId102"/>
    <p:sldLayoutId id="2147483891" r:id="rId103"/>
    <p:sldLayoutId id="2147483892" r:id="rId104"/>
    <p:sldLayoutId id="2147483893" r:id="rId105"/>
    <p:sldLayoutId id="2147483894" r:id="rId106"/>
    <p:sldLayoutId id="2147483895" r:id="rId107"/>
    <p:sldLayoutId id="2147483896" r:id="rId108"/>
    <p:sldLayoutId id="2147483897" r:id="rId109"/>
    <p:sldLayoutId id="2147483898" r:id="rId110"/>
    <p:sldLayoutId id="2147483899" r:id="rId111"/>
    <p:sldLayoutId id="2147483900" r:id="rId112"/>
    <p:sldLayoutId id="2147483901" r:id="rId113"/>
    <p:sldLayoutId id="2147483902" r:id="rId114"/>
    <p:sldLayoutId id="2147485399" r:id="rId115"/>
    <p:sldLayoutId id="2147485517" r:id="rId116"/>
    <p:sldLayoutId id="2147485518" r:id="rId117"/>
    <p:sldLayoutId id="2147485400" r:id="rId118"/>
    <p:sldLayoutId id="2147485516" r:id="rId119"/>
    <p:sldLayoutId id="2147485703" r:id="rId1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a:p>
        </p:txBody>
      </p:sp>
      <p:sp>
        <p:nvSpPr>
          <p:cNvPr id="11" name="Legal">
            <a:extLst>
              <a:ext uri="{FF2B5EF4-FFF2-40B4-BE49-F238E27FC236}">
                <a16:creationId xmlns:a16="http://schemas.microsoft.com/office/drawing/2014/main" id="{FA926A39-1615-46C2-9892-9AEB1D164C9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latin typeface="+mj-lt"/>
              </a:rPr>
              <a:t>© COPYRIGHT MICROSOFT CORPORATION. ALL RIGHTS RESERVED.</a:t>
            </a:r>
          </a:p>
        </p:txBody>
      </p:sp>
    </p:spTree>
    <p:extLst>
      <p:ext uri="{BB962C8B-B14F-4D97-AF65-F5344CB8AC3E}">
        <p14:creationId xmlns:p14="http://schemas.microsoft.com/office/powerpoint/2010/main" val="2005825144"/>
      </p:ext>
    </p:extLst>
  </p:cSld>
  <p:clrMap bg1="lt1" tx1="dk1" bg2="lt2" tx2="dk2" accent1="accent1" accent2="accent2" accent3="accent3" accent4="accent4" accent5="accent5" accent6="accent6" hlink="hlink" folHlink="folHlink"/>
  <p:sldLayoutIdLst>
    <p:sldLayoutId id="2147486506" r:id="rId1"/>
    <p:sldLayoutId id="2147486511" r:id="rId2"/>
    <p:sldLayoutId id="2147486526"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1"/>
          </a:solidFill>
          <a:latin typeface="Segoe Pro Semibold" panose="020B0702040504020203"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Pro" panose="020B05020405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Pro" panose="020B0502040504020203"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Pro" panose="020B05020405040202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a:p>
        </p:txBody>
      </p:sp>
      <p:sp>
        <p:nvSpPr>
          <p:cNvPr id="11" name="Legal">
            <a:extLst>
              <a:ext uri="{FF2B5EF4-FFF2-40B4-BE49-F238E27FC236}">
                <a16:creationId xmlns:a16="http://schemas.microsoft.com/office/drawing/2014/main" id="{FA926A39-1615-46C2-9892-9AEB1D164C9B}"/>
              </a:ext>
            </a:extLst>
          </p:cNvPr>
          <p:cNvSpPr txBox="1"/>
          <p:nvPr userDrawn="1"/>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latin typeface="+mj-lt"/>
              </a:rPr>
              <a:t>© COPYRIGHT MICROSOFT CORPORATION. ALL RIGHTS RESERVED.</a:t>
            </a:r>
          </a:p>
        </p:txBody>
      </p:sp>
    </p:spTree>
    <p:extLst>
      <p:ext uri="{BB962C8B-B14F-4D97-AF65-F5344CB8AC3E}">
        <p14:creationId xmlns:p14="http://schemas.microsoft.com/office/powerpoint/2010/main" val="2360367490"/>
      </p:ext>
    </p:extLst>
  </p:cSld>
  <p:clrMap bg1="lt1" tx1="dk1" bg2="lt2" tx2="dk2" accent1="accent1" accent2="accent2" accent3="accent3" accent4="accent4" accent5="accent5" accent6="accent6" hlink="hlink" folHlink="folHlink"/>
  <p:sldLayoutIdLst>
    <p:sldLayoutId id="2147483752" r:id="rId1"/>
    <p:sldLayoutId id="2147486492" r:id="rId2"/>
    <p:sldLayoutId id="2147486493" r:id="rId3"/>
    <p:sldLayoutId id="2147486494" r:id="rId4"/>
  </p:sldLayoutIdLst>
  <p:hf sldNum="0"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25.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88263" y="2425541"/>
            <a:ext cx="4167887" cy="1107996"/>
          </a:xfrm>
        </p:spPr>
        <p:txBody>
          <a:bodyPr wrap="square" anchor="b">
            <a:normAutofit fontScale="90000"/>
          </a:bodyPr>
          <a:lstStyle/>
          <a:p>
            <a:r>
              <a:rPr lang="en-US">
                <a:cs typeface="Segoe UI"/>
              </a:rPr>
              <a:t>Student Ambassador Projects</a:t>
            </a:r>
            <a:endParaRPr lang="en-US"/>
          </a:p>
        </p:txBody>
      </p:sp>
      <p:sp>
        <p:nvSpPr>
          <p:cNvPr id="5" name="Text Placeholder 4"/>
          <p:cNvSpPr>
            <a:spLocks noGrp="1"/>
          </p:cNvSpPr>
          <p:nvPr>
            <p:ph type="body" sz="quarter" idx="12"/>
          </p:nvPr>
        </p:nvSpPr>
        <p:spPr>
          <a:xfrm>
            <a:off x="582042" y="3962400"/>
            <a:ext cx="4791816" cy="842460"/>
          </a:xfrm>
        </p:spPr>
        <p:txBody>
          <a:bodyPr vert="horz" wrap="square" lIns="0" tIns="0" rIns="0" bIns="0" rtlCol="0" anchor="t">
            <a:normAutofit/>
          </a:bodyPr>
          <a:lstStyle/>
          <a:p>
            <a:pPr>
              <a:spcAft>
                <a:spcPts val="600"/>
              </a:spcAft>
            </a:pPr>
            <a:r>
              <a:rPr lang="en-US" sz="5400" b="1" dirty="0" err="1">
                <a:cs typeface="Segoe UI"/>
              </a:rPr>
              <a:t>CleanCapture</a:t>
            </a:r>
            <a:endParaRPr lang="en-US" sz="5400" b="1" dirty="0"/>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Tree>
    <p:extLst>
      <p:ext uri="{BB962C8B-B14F-4D97-AF65-F5344CB8AC3E}">
        <p14:creationId xmlns:p14="http://schemas.microsoft.com/office/powerpoint/2010/main" val="316669208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31347" y="1506222"/>
            <a:ext cx="4544176" cy="757084"/>
          </a:xfrm>
        </p:spPr>
        <p:txBody>
          <a:bodyPr wrap="square" anchor="b">
            <a:normAutofit/>
          </a:bodyPr>
          <a:lstStyle/>
          <a:p>
            <a:pPr>
              <a:spcAft>
                <a:spcPts val="600"/>
              </a:spcAft>
            </a:pPr>
            <a:r>
              <a:rPr lang="en-US" sz="4800" b="1" dirty="0" err="1">
                <a:cs typeface="Segoe UI"/>
              </a:rPr>
              <a:t>CleanCapture</a:t>
            </a:r>
            <a:endParaRPr lang="en-US" sz="4800" b="1" dirty="0"/>
          </a:p>
        </p:txBody>
      </p:sp>
      <p:sp>
        <p:nvSpPr>
          <p:cNvPr id="5" name="Text Placeholder 4"/>
          <p:cNvSpPr>
            <a:spLocks noGrp="1"/>
          </p:cNvSpPr>
          <p:nvPr>
            <p:ph type="body" sz="quarter" idx="12"/>
          </p:nvPr>
        </p:nvSpPr>
        <p:spPr>
          <a:xfrm>
            <a:off x="531347" y="4315987"/>
            <a:ext cx="4791816" cy="842460"/>
          </a:xfrm>
        </p:spPr>
        <p:txBody>
          <a:bodyPr vert="horz" wrap="square" lIns="0" tIns="0" rIns="0" bIns="0" rtlCol="0" anchor="t">
            <a:normAutofit/>
          </a:bodyPr>
          <a:lstStyle/>
          <a:p>
            <a:pPr>
              <a:spcAft>
                <a:spcPts val="600"/>
              </a:spcAft>
            </a:pPr>
            <a:r>
              <a:rPr lang="en-US" b="1" dirty="0"/>
              <a:t>⁠Jaures </a:t>
            </a:r>
            <a:r>
              <a:rPr lang="en-US" b="1" dirty="0" err="1"/>
              <a:t>Beinjamin</a:t>
            </a:r>
            <a:r>
              <a:rPr lang="en-US" b="1" dirty="0"/>
              <a:t> FOTSING</a:t>
            </a:r>
            <a:endParaRPr lang="en-US" b="1" dirty="0">
              <a:cs typeface="Segoe UI"/>
            </a:endParaRPr>
          </a:p>
          <a:p>
            <a:pPr>
              <a:spcAft>
                <a:spcPts val="600"/>
              </a:spcAft>
            </a:pPr>
            <a:r>
              <a:rPr lang="en-US" b="1" dirty="0">
                <a:cs typeface="Segoe UI"/>
              </a:rPr>
              <a:t>Ridwan Abdurahman</a:t>
            </a:r>
            <a:endParaRPr lang="en-US" dirty="0"/>
          </a:p>
        </p:txBody>
      </p:sp>
      <p:sp>
        <p:nvSpPr>
          <p:cNvPr id="8" name="Title 3">
            <a:extLst>
              <a:ext uri="{FF2B5EF4-FFF2-40B4-BE49-F238E27FC236}">
                <a16:creationId xmlns:a16="http://schemas.microsoft.com/office/drawing/2014/main" id="{2A97BFA7-25BC-EAFD-EA7C-5569E72B9959}"/>
              </a:ext>
            </a:extLst>
          </p:cNvPr>
          <p:cNvSpPr txBox="1">
            <a:spLocks/>
          </p:cNvSpPr>
          <p:nvPr/>
        </p:nvSpPr>
        <p:spPr>
          <a:xfrm>
            <a:off x="582042" y="2895600"/>
            <a:ext cx="4544176" cy="1276304"/>
          </a:xfrm>
          <a:prstGeom prst="rect">
            <a:avLst/>
          </a:prstGeom>
        </p:spPr>
        <p:txBody>
          <a:bodyPr vert="horz" wrap="square" lIns="0" tIns="0" rIns="0" bIns="0" rtlCol="0" anchor="b" anchorCtr="0">
            <a:normAutofit fontScale="97500"/>
          </a:bodyPr>
          <a:lstStyle>
            <a:lvl1pPr algn="l" defTabSz="932742" rtl="0" eaLnBrk="1" latinLnBrk="0" hangingPunct="1">
              <a:lnSpc>
                <a:spcPct val="100000"/>
              </a:lnSpc>
              <a:spcBef>
                <a:spcPct val="0"/>
              </a:spcBef>
              <a:buNone/>
              <a:defRPr lang="en-US" sz="3600" b="0" kern="1200" cap="none" spc="-50" baseline="0">
                <a:ln w="3175">
                  <a:noFill/>
                </a:ln>
                <a:solidFill>
                  <a:srgbClr val="D59DFF"/>
                </a:solidFill>
                <a:effectLst/>
                <a:latin typeface="+mj-lt"/>
                <a:ea typeface="+mn-ea"/>
                <a:cs typeface="Segoe UI" pitchFamily="34" charset="0"/>
              </a:defRPr>
            </a:lvl1pPr>
          </a:lstStyle>
          <a:p>
            <a:endParaRPr lang="en-US" sz="5300"/>
          </a:p>
        </p:txBody>
      </p:sp>
      <p:sp>
        <p:nvSpPr>
          <p:cNvPr id="13" name="Title 3">
            <a:extLst>
              <a:ext uri="{FF2B5EF4-FFF2-40B4-BE49-F238E27FC236}">
                <a16:creationId xmlns:a16="http://schemas.microsoft.com/office/drawing/2014/main" id="{197669B6-6C01-E295-779E-774EFF758951}"/>
              </a:ext>
            </a:extLst>
          </p:cNvPr>
          <p:cNvSpPr txBox="1">
            <a:spLocks/>
          </p:cNvSpPr>
          <p:nvPr/>
        </p:nvSpPr>
        <p:spPr>
          <a:xfrm>
            <a:off x="531347" y="2790847"/>
            <a:ext cx="4544176" cy="1276304"/>
          </a:xfrm>
          <a:prstGeom prst="rect">
            <a:avLst/>
          </a:prstGeom>
        </p:spPr>
        <p:txBody>
          <a:bodyPr vert="horz" wrap="square" lIns="0" tIns="0" rIns="0" bIns="0" rtlCol="0" anchor="b" anchorCtr="0">
            <a:normAutofit fontScale="97500"/>
          </a:bodyPr>
          <a:lstStyle>
            <a:lvl1pPr algn="l" defTabSz="932742" rtl="0" eaLnBrk="1" latinLnBrk="0" hangingPunct="1">
              <a:lnSpc>
                <a:spcPct val="100000"/>
              </a:lnSpc>
              <a:spcBef>
                <a:spcPct val="0"/>
              </a:spcBef>
              <a:buNone/>
              <a:defRPr lang="en-US" sz="3600" b="0" kern="1200" cap="none" spc="-50" baseline="0">
                <a:ln w="3175">
                  <a:noFill/>
                </a:ln>
                <a:solidFill>
                  <a:srgbClr val="D59DFF"/>
                </a:solidFill>
                <a:effectLst/>
                <a:latin typeface="+mj-lt"/>
                <a:ea typeface="+mn-ea"/>
                <a:cs typeface="Segoe UI" pitchFamily="34" charset="0"/>
              </a:defRPr>
            </a:lvl1pPr>
          </a:lstStyle>
          <a:p>
            <a:r>
              <a:rPr lang="en-US" sz="4000" b="1" dirty="0" err="1">
                <a:latin typeface="STXingkai" panose="020B0503020204020204" pitchFamily="2" charset="-122"/>
                <a:ea typeface="STXingkai" panose="020B0503020204020204" pitchFamily="2" charset="-122"/>
                <a:cs typeface="Segoe UI"/>
              </a:rPr>
              <a:t>BrainPhoto</a:t>
            </a:r>
            <a:r>
              <a:rPr lang="en-US" sz="4000" b="1" dirty="0">
                <a:latin typeface="STXingkai" panose="020B0503020204020204" pitchFamily="2" charset="-122"/>
                <a:ea typeface="STXingkai" panose="020B0503020204020204" pitchFamily="2" charset="-122"/>
                <a:cs typeface="Segoe UI"/>
              </a:rPr>
              <a:t> Team</a:t>
            </a:r>
            <a:endParaRPr lang="en-US" sz="4000" dirty="0">
              <a:latin typeface="STXingkai" panose="020B0503020204020204" pitchFamily="2" charset="-122"/>
              <a:ea typeface="STXingkai" panose="020B0503020204020204" pitchFamily="2" charset="-122"/>
            </a:endParaRPr>
          </a:p>
        </p:txBody>
      </p:sp>
      <p:pic>
        <p:nvPicPr>
          <p:cNvPr id="10" name="Picture 9" descr="A cartoon of a green trash can&#10;&#10;Description automatically generated">
            <a:extLst>
              <a:ext uri="{FF2B5EF4-FFF2-40B4-BE49-F238E27FC236}">
                <a16:creationId xmlns:a16="http://schemas.microsoft.com/office/drawing/2014/main" id="{A0ECE6B3-6E1B-F12C-A299-FFF7E1EF45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764695" y="438690"/>
            <a:ext cx="6427304" cy="5980618"/>
          </a:xfrm>
          <a:prstGeom prst="rect">
            <a:avLst/>
          </a:prstGeom>
        </p:spPr>
      </p:pic>
    </p:spTree>
    <p:extLst>
      <p:ext uri="{BB962C8B-B14F-4D97-AF65-F5344CB8AC3E}">
        <p14:creationId xmlns:p14="http://schemas.microsoft.com/office/powerpoint/2010/main" val="24734825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Problem Statement</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8263" y="1770932"/>
            <a:ext cx="5507737" cy="4762604"/>
          </a:xfrm>
          <a:prstGeom prst="rect">
            <a:avLst/>
          </a:prstGeom>
        </p:spPr>
        <p:txBody>
          <a:bodyPr vert="horz" wrap="square" lIns="0" tIns="0" rIns="0" bIns="0" rtlCol="0" anchor="t">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150000"/>
              </a:lnSpc>
            </a:pPr>
            <a:r>
              <a:rPr lang="en-US" sz="2600" b="1" dirty="0"/>
              <a:t>Global Waste Management Challenges</a:t>
            </a:r>
          </a:p>
          <a:p>
            <a:pPr defTabSz="932742">
              <a:lnSpc>
                <a:spcPct val="150000"/>
              </a:lnSpc>
            </a:pPr>
            <a:endParaRPr lang="en-US" sz="2600" b="1" dirty="0"/>
          </a:p>
          <a:p>
            <a:pPr marL="285750" indent="-285750" defTabSz="932742">
              <a:lnSpc>
                <a:spcPct val="150000"/>
              </a:lnSpc>
              <a:buFont typeface="Arial" panose="020B0604020202020204" pitchFamily="34" charset="0"/>
              <a:buChar char="•"/>
            </a:pPr>
            <a:r>
              <a:rPr lang="en-US" sz="2100" b="1" dirty="0"/>
              <a:t>Landfill Overuse</a:t>
            </a:r>
            <a:r>
              <a:rPr lang="en-US" sz="2100" dirty="0"/>
              <a:t>: Rapidly growing landfills are consuming valuable land and contributing to long-term environmental hazards.</a:t>
            </a:r>
          </a:p>
          <a:p>
            <a:pPr marL="285750" indent="-285750" defTabSz="932742">
              <a:lnSpc>
                <a:spcPct val="150000"/>
              </a:lnSpc>
              <a:buFont typeface="Arial" panose="020B0604020202020204" pitchFamily="34" charset="0"/>
              <a:buChar char="•"/>
            </a:pPr>
            <a:r>
              <a:rPr lang="en-US" sz="2100" b="1" dirty="0"/>
              <a:t>Eutrophication</a:t>
            </a:r>
            <a:r>
              <a:rPr lang="en-US" sz="2100" dirty="0"/>
              <a:t>: Runoff from landfills causes nutrient pollution, harming aquatic ecosystems.</a:t>
            </a:r>
          </a:p>
          <a:p>
            <a:pPr marL="285750" indent="-285750" defTabSz="932742">
              <a:lnSpc>
                <a:spcPct val="150000"/>
              </a:lnSpc>
              <a:buFont typeface="Arial" panose="020B0604020202020204" pitchFamily="34" charset="0"/>
              <a:buChar char="•"/>
            </a:pPr>
            <a:r>
              <a:rPr lang="en-US" sz="2100" b="1" dirty="0"/>
              <a:t>Toxic Waste </a:t>
            </a:r>
            <a:r>
              <a:rPr lang="en-US" sz="2100" dirty="0"/>
              <a:t>Consumption: Animals ingest waste, leading to bioaccumulation of toxins.</a:t>
            </a:r>
          </a:p>
          <a:p>
            <a:pPr marL="285750" indent="-285750" defTabSz="932742">
              <a:lnSpc>
                <a:spcPct val="150000"/>
              </a:lnSpc>
              <a:buFont typeface="Arial" panose="020B0604020202020204" pitchFamily="34" charset="0"/>
              <a:buChar char="•"/>
            </a:pPr>
            <a:r>
              <a:rPr lang="en-US" sz="2100" b="1" dirty="0"/>
              <a:t>Leachate Contamination</a:t>
            </a:r>
            <a:r>
              <a:rPr lang="en-US" sz="2100" dirty="0"/>
              <a:t>: Hazardous liquids from landfills seep into soil, threatening groundwater.</a:t>
            </a:r>
          </a:p>
          <a:p>
            <a:pPr marL="285750" indent="-285750" defTabSz="932742">
              <a:lnSpc>
                <a:spcPct val="150000"/>
              </a:lnSpc>
              <a:buFont typeface="Arial" panose="020B0604020202020204" pitchFamily="34" charset="0"/>
              <a:buChar char="•"/>
            </a:pPr>
            <a:r>
              <a:rPr lang="en-US" sz="2100" b="1" dirty="0"/>
              <a:t>Pollution:</a:t>
            </a:r>
            <a:r>
              <a:rPr lang="en-US" sz="2100" dirty="0"/>
              <a:t> Improper waste management leads to widespread air, water, and soil pollution.</a:t>
            </a:r>
          </a:p>
        </p:txBody>
      </p:sp>
      <p:pic>
        <p:nvPicPr>
          <p:cNvPr id="6" name="Picture 5" descr="A cartoon of a planet with garbage around it&#10;&#10;Description automatically generated">
            <a:extLst>
              <a:ext uri="{FF2B5EF4-FFF2-40B4-BE49-F238E27FC236}">
                <a16:creationId xmlns:a16="http://schemas.microsoft.com/office/drawing/2014/main" id="{873430FD-7ECB-6C8A-1F0B-E23E937A6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50263"/>
            <a:ext cx="5507737" cy="5507737"/>
          </a:xfrm>
          <a:prstGeom prst="rect">
            <a:avLst/>
          </a:prstGeom>
        </p:spPr>
      </p:pic>
    </p:spTree>
    <p:extLst>
      <p:ext uri="{BB962C8B-B14F-4D97-AF65-F5344CB8AC3E}">
        <p14:creationId xmlns:p14="http://schemas.microsoft.com/office/powerpoint/2010/main" val="302446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Solution</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8263" y="1726687"/>
            <a:ext cx="7320937" cy="5131313"/>
          </a:xfrm>
          <a:prstGeom prst="rect">
            <a:avLst/>
          </a:prstGeom>
        </p:spPr>
        <p:txBody>
          <a:bodyPr vert="horz"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r>
              <a:rPr lang="en-US" sz="1700" b="1" dirty="0">
                <a:solidFill>
                  <a:srgbClr val="3B2E58"/>
                </a:solidFill>
              </a:rPr>
              <a:t>Why We Built </a:t>
            </a:r>
            <a:r>
              <a:rPr lang="en-US" sz="1700" b="1" dirty="0" err="1">
                <a:solidFill>
                  <a:srgbClr val="3B2E58"/>
                </a:solidFill>
              </a:rPr>
              <a:t>CleanCapture</a:t>
            </a:r>
            <a:r>
              <a:rPr lang="en-US" sz="1700" b="1" dirty="0">
                <a:solidFill>
                  <a:srgbClr val="3B2E58"/>
                </a:solidFill>
              </a:rPr>
              <a:t> </a:t>
            </a:r>
          </a:p>
          <a:p>
            <a:pPr defTabSz="932742"/>
            <a:r>
              <a:rPr lang="en-US" sz="1700" dirty="0" err="1">
                <a:solidFill>
                  <a:srgbClr val="3B2E58"/>
                </a:solidFill>
              </a:rPr>
              <a:t>CleanCapture</a:t>
            </a:r>
            <a:r>
              <a:rPr lang="en-US" sz="1700" dirty="0">
                <a:solidFill>
                  <a:srgbClr val="3B2E58"/>
                </a:solidFill>
              </a:rPr>
              <a:t> was developed out of a need to improve waste management practices globally. The core idea is to harness the power of AI to automatically detect and classify waste into organic, recyclable, and non-recyclable categories.</a:t>
            </a:r>
          </a:p>
          <a:p>
            <a:pPr defTabSz="932742"/>
            <a:endParaRPr lang="en-US" sz="1700" dirty="0">
              <a:solidFill>
                <a:srgbClr val="3B2E58"/>
              </a:solidFill>
            </a:endParaRPr>
          </a:p>
          <a:p>
            <a:pPr defTabSz="932742"/>
            <a:r>
              <a:rPr lang="en-US" sz="1700" b="1" dirty="0">
                <a:solidFill>
                  <a:srgbClr val="3B2E58"/>
                </a:solidFill>
              </a:rPr>
              <a:t>Key Features</a:t>
            </a:r>
          </a:p>
          <a:p>
            <a:pPr marL="285750" indent="-285750" defTabSz="932742">
              <a:buFont typeface="Arial" panose="020B0604020202020204" pitchFamily="34" charset="0"/>
              <a:buChar char="•"/>
            </a:pPr>
            <a:r>
              <a:rPr lang="en-US" sz="1700" b="1" dirty="0">
                <a:solidFill>
                  <a:srgbClr val="3B2E58"/>
                </a:solidFill>
              </a:rPr>
              <a:t>Waste Detection</a:t>
            </a:r>
            <a:r>
              <a:rPr lang="en-US" sz="1700" dirty="0">
                <a:solidFill>
                  <a:srgbClr val="3B2E58"/>
                </a:solidFill>
              </a:rPr>
              <a:t>: Users can capture or upload images of waste materials. The app uses Azure Custom Vision to accurately detect and classify waste types.</a:t>
            </a:r>
          </a:p>
          <a:p>
            <a:pPr marL="285750" indent="-285750" defTabSz="932742">
              <a:buFont typeface="Arial" panose="020B0604020202020204" pitchFamily="34" charset="0"/>
              <a:buChar char="•"/>
            </a:pPr>
            <a:r>
              <a:rPr lang="en-US" sz="1700" b="1" dirty="0">
                <a:solidFill>
                  <a:srgbClr val="3B2E58"/>
                </a:solidFill>
              </a:rPr>
              <a:t>Recycling Guidelines</a:t>
            </a:r>
            <a:r>
              <a:rPr lang="en-US" sz="1700" dirty="0">
                <a:solidFill>
                  <a:srgbClr val="3B2E58"/>
                </a:solidFill>
              </a:rPr>
              <a:t>: The app includes guidelines on proper waste disposal, encouraging users to adopt sustainable practices.</a:t>
            </a:r>
          </a:p>
          <a:p>
            <a:pPr marL="285750" indent="-285750" defTabSz="932742">
              <a:buFont typeface="Arial" panose="020B0604020202020204" pitchFamily="34" charset="0"/>
              <a:buChar char="•"/>
            </a:pPr>
            <a:r>
              <a:rPr lang="en-US" sz="1700" b="1" dirty="0">
                <a:solidFill>
                  <a:srgbClr val="3B2E58"/>
                </a:solidFill>
              </a:rPr>
              <a:t>AI Chat Integration</a:t>
            </a:r>
            <a:r>
              <a:rPr lang="en-US" sz="1700" dirty="0">
                <a:solidFill>
                  <a:srgbClr val="3B2E58"/>
                </a:solidFill>
              </a:rPr>
              <a:t>: Interactive support for waste management queries. users can engage with an AI chatbot to get real-time advice on waste management. This feature enhances user experience by providing instant, personalized support.</a:t>
            </a:r>
          </a:p>
          <a:p>
            <a:pPr marL="285750" indent="-285750" defTabSz="932742">
              <a:buFont typeface="Arial" panose="020B0604020202020204" pitchFamily="34" charset="0"/>
              <a:buChar char="•"/>
            </a:pPr>
            <a:r>
              <a:rPr lang="en-US" sz="1700" b="1" dirty="0">
                <a:solidFill>
                  <a:srgbClr val="3B2E58"/>
                </a:solidFill>
              </a:rPr>
              <a:t>User-Friendly Interface</a:t>
            </a:r>
            <a:r>
              <a:rPr lang="en-US" sz="1700" dirty="0">
                <a:solidFill>
                  <a:srgbClr val="3B2E58"/>
                </a:solidFill>
              </a:rPr>
              <a:t>: The app is designed with simplicity in mind, allowing users to navigate, upload images, and receive classifications easily.</a:t>
            </a:r>
          </a:p>
          <a:p>
            <a:pPr defTabSz="932742"/>
            <a:endParaRPr lang="en-US" sz="1700" dirty="0">
              <a:solidFill>
                <a:srgbClr val="3B2E58"/>
              </a:solidFill>
            </a:endParaRPr>
          </a:p>
        </p:txBody>
      </p:sp>
      <p:pic>
        <p:nvPicPr>
          <p:cNvPr id="6" name="Picture 5">
            <a:extLst>
              <a:ext uri="{FF2B5EF4-FFF2-40B4-BE49-F238E27FC236}">
                <a16:creationId xmlns:a16="http://schemas.microsoft.com/office/drawing/2014/main" id="{2E8780D7-1AE2-F0A9-B06F-3997454BF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5735" y="1726687"/>
            <a:ext cx="4836651" cy="4836651"/>
          </a:xfrm>
          <a:prstGeom prst="rect">
            <a:avLst/>
          </a:prstGeom>
        </p:spPr>
      </p:pic>
    </p:spTree>
    <p:extLst>
      <p:ext uri="{BB962C8B-B14F-4D97-AF65-F5344CB8AC3E}">
        <p14:creationId xmlns:p14="http://schemas.microsoft.com/office/powerpoint/2010/main" val="164038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Technology Stack</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9111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endParaRPr lang="en-US" sz="2600" b="1">
              <a:cs typeface="Segoe UI"/>
            </a:endParaRPr>
          </a:p>
        </p:txBody>
      </p:sp>
      <p:sp>
        <p:nvSpPr>
          <p:cNvPr id="22" name="TextBox 21">
            <a:extLst>
              <a:ext uri="{FF2B5EF4-FFF2-40B4-BE49-F238E27FC236}">
                <a16:creationId xmlns:a16="http://schemas.microsoft.com/office/drawing/2014/main" id="{7B07BF0C-B04D-D948-DA3F-CFABD315D3B5}"/>
              </a:ext>
            </a:extLst>
          </p:cNvPr>
          <p:cNvSpPr txBox="1"/>
          <p:nvPr/>
        </p:nvSpPr>
        <p:spPr>
          <a:xfrm>
            <a:off x="584200" y="2236066"/>
            <a:ext cx="9636432" cy="2031325"/>
          </a:xfrm>
          <a:prstGeom prst="rect">
            <a:avLst/>
          </a:prstGeom>
          <a:noFill/>
        </p:spPr>
        <p:txBody>
          <a:bodyPr wrap="square">
            <a:spAutoFit/>
          </a:bodyPr>
          <a:lstStyle/>
          <a:p>
            <a:pPr marL="285750" indent="-285750" defTabSz="932742">
              <a:buFont typeface="Arial" panose="020B0604020202020204" pitchFamily="34" charset="0"/>
              <a:buChar char="•"/>
            </a:pPr>
            <a:r>
              <a:rPr lang="en-US" b="1" dirty="0">
                <a:solidFill>
                  <a:srgbClr val="3B2E58"/>
                </a:solidFill>
              </a:rPr>
              <a:t>Azure Custom Vision: </a:t>
            </a:r>
            <a:r>
              <a:rPr lang="en-US" dirty="0">
                <a:solidFill>
                  <a:srgbClr val="3B2E58"/>
                </a:solidFill>
              </a:rPr>
              <a:t>Used for training the waste detection model with high precision.</a:t>
            </a:r>
          </a:p>
          <a:p>
            <a:pPr marL="285750" indent="-285750" defTabSz="932742">
              <a:buFont typeface="Arial" panose="020B0604020202020204" pitchFamily="34" charset="0"/>
              <a:buChar char="•"/>
            </a:pPr>
            <a:r>
              <a:rPr lang="en-US" b="1" dirty="0">
                <a:solidFill>
                  <a:srgbClr val="3B2E58"/>
                </a:solidFill>
              </a:rPr>
              <a:t>Azure OpenAI: </a:t>
            </a:r>
            <a:r>
              <a:rPr lang="en-US" dirty="0">
                <a:solidFill>
                  <a:srgbClr val="3B2E58"/>
                </a:solidFill>
              </a:rPr>
              <a:t>Powers the AI Chat feature, providing users with real-time advice and support on waste management.</a:t>
            </a:r>
          </a:p>
          <a:p>
            <a:pPr marL="285750" indent="-285750" defTabSz="932742">
              <a:buFont typeface="Arial" panose="020B0604020202020204" pitchFamily="34" charset="0"/>
              <a:buChar char="•"/>
            </a:pPr>
            <a:r>
              <a:rPr lang="en-US" b="1" dirty="0" err="1">
                <a:solidFill>
                  <a:srgbClr val="3B2E58"/>
                </a:solidFill>
              </a:rPr>
              <a:t>Streamlit</a:t>
            </a:r>
            <a:r>
              <a:rPr lang="en-US" b="1" dirty="0">
                <a:solidFill>
                  <a:srgbClr val="3B2E58"/>
                </a:solidFill>
              </a:rPr>
              <a:t>: </a:t>
            </a:r>
            <a:r>
              <a:rPr lang="en-US" dirty="0">
                <a:solidFill>
                  <a:srgbClr val="3B2E58"/>
                </a:solidFill>
              </a:rPr>
              <a:t>The framework used to develop the web application, enabling rapid development and a user-friendly interface.</a:t>
            </a:r>
          </a:p>
          <a:p>
            <a:pPr marL="285750" indent="-285750" defTabSz="932742">
              <a:buFont typeface="Arial" panose="020B0604020202020204" pitchFamily="34" charset="0"/>
              <a:buChar char="•"/>
            </a:pPr>
            <a:r>
              <a:rPr lang="en-US" b="1" dirty="0">
                <a:solidFill>
                  <a:srgbClr val="3B2E58"/>
                </a:solidFill>
              </a:rPr>
              <a:t>Deployment on Azure Web App Services</a:t>
            </a:r>
            <a:r>
              <a:rPr lang="en-US" dirty="0">
                <a:solidFill>
                  <a:srgbClr val="3B2E58"/>
                </a:solidFill>
              </a:rPr>
              <a:t>: The entire application is deployed on Azure, ensuring scalability and availability.</a:t>
            </a:r>
          </a:p>
        </p:txBody>
      </p:sp>
      <p:grpSp>
        <p:nvGrpSpPr>
          <p:cNvPr id="3" name="Group 2">
            <a:extLst>
              <a:ext uri="{FF2B5EF4-FFF2-40B4-BE49-F238E27FC236}">
                <a16:creationId xmlns:a16="http://schemas.microsoft.com/office/drawing/2014/main" id="{BC6CA23D-203A-AB9A-4D65-E25BEEE9C841}"/>
              </a:ext>
            </a:extLst>
          </p:cNvPr>
          <p:cNvGrpSpPr/>
          <p:nvPr/>
        </p:nvGrpSpPr>
        <p:grpSpPr>
          <a:xfrm>
            <a:off x="775928" y="4438557"/>
            <a:ext cx="9636431" cy="1682024"/>
            <a:chOff x="1498600" y="4320570"/>
            <a:chExt cx="8568544" cy="1561695"/>
          </a:xfrm>
        </p:grpSpPr>
        <p:sp>
          <p:nvSpPr>
            <p:cNvPr id="14" name="Freeform 3">
              <a:extLst>
                <a:ext uri="{FF2B5EF4-FFF2-40B4-BE49-F238E27FC236}">
                  <a16:creationId xmlns:a16="http://schemas.microsoft.com/office/drawing/2014/main" id="{D7DD2BE6-8A66-6427-1048-0B0F4F036FBC}"/>
                </a:ext>
              </a:extLst>
            </p:cNvPr>
            <p:cNvSpPr/>
            <p:nvPr/>
          </p:nvSpPr>
          <p:spPr>
            <a:xfrm>
              <a:off x="1498600" y="4542990"/>
              <a:ext cx="2144252" cy="1185605"/>
            </a:xfrm>
            <a:custGeom>
              <a:avLst/>
              <a:gdLst/>
              <a:ahLst/>
              <a:cxnLst/>
              <a:rect l="l" t="t" r="r" b="b"/>
              <a:pathLst>
                <a:path w="1893401" h="1169315">
                  <a:moveTo>
                    <a:pt x="0" y="0"/>
                  </a:moveTo>
                  <a:lnTo>
                    <a:pt x="1893401" y="0"/>
                  </a:lnTo>
                  <a:lnTo>
                    <a:pt x="1893401" y="1169315"/>
                  </a:lnTo>
                  <a:lnTo>
                    <a:pt x="0" y="1169315"/>
                  </a:lnTo>
                  <a:lnTo>
                    <a:pt x="0" y="0"/>
                  </a:lnTo>
                  <a:close/>
                </a:path>
              </a:pathLst>
            </a:custGeom>
            <a:blipFill>
              <a:blip r:embed="rId3"/>
              <a:stretch>
                <a:fillRect l="-15400"/>
              </a:stretch>
            </a:blipFill>
          </p:spPr>
          <p:txBody>
            <a:bodyPr/>
            <a:lstStyle/>
            <a:p>
              <a:endParaRPr lang="en-NG"/>
            </a:p>
          </p:txBody>
        </p:sp>
        <p:sp>
          <p:nvSpPr>
            <p:cNvPr id="15" name="Freeform 4">
              <a:extLst>
                <a:ext uri="{FF2B5EF4-FFF2-40B4-BE49-F238E27FC236}">
                  <a16:creationId xmlns:a16="http://schemas.microsoft.com/office/drawing/2014/main" id="{CEAA96C9-2480-7E42-4535-87895EFC9725}"/>
                </a:ext>
              </a:extLst>
            </p:cNvPr>
            <p:cNvSpPr/>
            <p:nvPr/>
          </p:nvSpPr>
          <p:spPr>
            <a:xfrm>
              <a:off x="3642852" y="4508616"/>
              <a:ext cx="2144252" cy="1185605"/>
            </a:xfrm>
            <a:custGeom>
              <a:avLst/>
              <a:gdLst/>
              <a:ahLst/>
              <a:cxnLst/>
              <a:rect l="l" t="t" r="r" b="b"/>
              <a:pathLst>
                <a:path w="1969851" h="1289457">
                  <a:moveTo>
                    <a:pt x="0" y="0"/>
                  </a:moveTo>
                  <a:lnTo>
                    <a:pt x="1969851" y="0"/>
                  </a:lnTo>
                  <a:lnTo>
                    <a:pt x="1969851" y="1289458"/>
                  </a:lnTo>
                  <a:lnTo>
                    <a:pt x="0" y="1289458"/>
                  </a:lnTo>
                  <a:lnTo>
                    <a:pt x="0" y="0"/>
                  </a:lnTo>
                  <a:close/>
                </a:path>
              </a:pathLst>
            </a:custGeom>
            <a:blipFill>
              <a:blip r:embed="rId4"/>
              <a:stretch>
                <a:fillRect b="-52765"/>
              </a:stretch>
            </a:blipFill>
          </p:spPr>
          <p:txBody>
            <a:bodyPr/>
            <a:lstStyle/>
            <a:p>
              <a:endParaRPr lang="en-NG" dirty="0"/>
            </a:p>
          </p:txBody>
        </p:sp>
        <p:sp>
          <p:nvSpPr>
            <p:cNvPr id="19" name="Freeform 8">
              <a:extLst>
                <a:ext uri="{FF2B5EF4-FFF2-40B4-BE49-F238E27FC236}">
                  <a16:creationId xmlns:a16="http://schemas.microsoft.com/office/drawing/2014/main" id="{E24A114E-21A2-F2CF-8D32-8C7B76CE1E40}"/>
                </a:ext>
              </a:extLst>
            </p:cNvPr>
            <p:cNvSpPr/>
            <p:nvPr/>
          </p:nvSpPr>
          <p:spPr>
            <a:xfrm>
              <a:off x="8511973" y="4320570"/>
              <a:ext cx="1555171" cy="1561695"/>
            </a:xfrm>
            <a:custGeom>
              <a:avLst/>
              <a:gdLst/>
              <a:ahLst/>
              <a:cxnLst/>
              <a:rect l="l" t="t" r="r" b="b"/>
              <a:pathLst>
                <a:path w="1617472" h="1617472">
                  <a:moveTo>
                    <a:pt x="0" y="0"/>
                  </a:moveTo>
                  <a:lnTo>
                    <a:pt x="1617472" y="0"/>
                  </a:lnTo>
                  <a:lnTo>
                    <a:pt x="1617472" y="1617472"/>
                  </a:lnTo>
                  <a:lnTo>
                    <a:pt x="0" y="1617472"/>
                  </a:lnTo>
                  <a:lnTo>
                    <a:pt x="0" y="0"/>
                  </a:lnTo>
                  <a:close/>
                </a:path>
              </a:pathLst>
            </a:custGeom>
            <a:blipFill>
              <a:blip r:embed="rId5"/>
              <a:stretch>
                <a:fillRect/>
              </a:stretch>
            </a:blipFill>
          </p:spPr>
          <p:txBody>
            <a:bodyPr/>
            <a:lstStyle/>
            <a:p>
              <a:endParaRPr lang="en-NG"/>
            </a:p>
          </p:txBody>
        </p:sp>
        <p:pic>
          <p:nvPicPr>
            <p:cNvPr id="2050" name="Picture 2" descr="Streamlit Logo PNG Vector (SVG) Free Download">
              <a:extLst>
                <a:ext uri="{FF2B5EF4-FFF2-40B4-BE49-F238E27FC236}">
                  <a16:creationId xmlns:a16="http://schemas.microsoft.com/office/drawing/2014/main" id="{574B2DD3-81FB-9D9A-D4D5-B488EE2C95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8491" y="4542990"/>
              <a:ext cx="2182095" cy="118560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49A4D47F-755B-8C7B-FA35-C5BC34E2324C}"/>
              </a:ext>
            </a:extLst>
          </p:cNvPr>
          <p:cNvSpPr txBox="1"/>
          <p:nvPr/>
        </p:nvSpPr>
        <p:spPr>
          <a:xfrm>
            <a:off x="584200" y="1636181"/>
            <a:ext cx="9636432" cy="430887"/>
          </a:xfrm>
          <a:prstGeom prst="rect">
            <a:avLst/>
          </a:prstGeom>
          <a:noFill/>
        </p:spPr>
        <p:txBody>
          <a:bodyPr wrap="square">
            <a:spAutoFit/>
          </a:bodyPr>
          <a:lstStyle/>
          <a:p>
            <a:pPr defTabSz="932742"/>
            <a:r>
              <a:rPr lang="en-US" sz="2200" b="1" dirty="0">
                <a:solidFill>
                  <a:srgbClr val="3B2E58"/>
                </a:solidFill>
              </a:rPr>
              <a:t>Technology Behind Clean Capture</a:t>
            </a:r>
          </a:p>
        </p:txBody>
      </p:sp>
    </p:spTree>
    <p:extLst>
      <p:ext uri="{BB962C8B-B14F-4D97-AF65-F5344CB8AC3E}">
        <p14:creationId xmlns:p14="http://schemas.microsoft.com/office/powerpoint/2010/main" val="156035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4F528-BCD1-382D-FF69-30038FEA71B7}"/>
              </a:ext>
            </a:extLst>
          </p:cNvPr>
          <p:cNvSpPr>
            <a:spLocks noGrp="1"/>
          </p:cNvSpPr>
          <p:nvPr>
            <p:ph type="title"/>
          </p:nvPr>
        </p:nvSpPr>
        <p:spPr>
          <a:xfrm>
            <a:off x="588263" y="457200"/>
            <a:ext cx="11018520" cy="553998"/>
          </a:xfrm>
        </p:spPr>
        <p:txBody>
          <a:bodyPr/>
          <a:lstStyle/>
          <a:p>
            <a:r>
              <a:rPr lang="en-US" sz="3600" b="0" kern="1200" cap="none" spc="-50" baseline="0" dirty="0">
                <a:ln w="3175">
                  <a:noFill/>
                </a:ln>
                <a:solidFill>
                  <a:schemeClr val="accent3"/>
                </a:solidFill>
                <a:effectLst/>
                <a:latin typeface="+mj-lt"/>
                <a:ea typeface="+mn-ea"/>
                <a:cs typeface="Segoe UI" pitchFamily="34" charset="0"/>
              </a:rPr>
              <a:t>Demo</a:t>
            </a:r>
            <a:endParaRPr lang="en-NG" dirty="0"/>
          </a:p>
        </p:txBody>
      </p:sp>
      <p:pic>
        <p:nvPicPr>
          <p:cNvPr id="21" name="Untitled design">
            <a:hlinkClick r:id="" action="ppaction://media"/>
            <a:extLst>
              <a:ext uri="{FF2B5EF4-FFF2-40B4-BE49-F238E27FC236}">
                <a16:creationId xmlns:a16="http://schemas.microsoft.com/office/drawing/2014/main" id="{AF8881FA-D1E1-D13B-18F5-95CA429C60F6}"/>
              </a:ext>
            </a:extLst>
          </p:cNvPr>
          <p:cNvPicPr>
            <a:picLocks noGrp="1" noChangeAspect="1"/>
          </p:cNvPicPr>
          <p:nvPr>
            <p:ph sz="quarter" idx="12"/>
            <a:videoFile r:link="rId2"/>
            <p:extLst>
              <p:ext uri="{DAA4B4D4-6D71-4841-9C94-3DE7FCFB9230}">
                <p14:media xmlns:p14="http://schemas.microsoft.com/office/powerpoint/2010/main" r:embed="rId1"/>
              </p:ext>
            </p:extLst>
          </p:nvPr>
        </p:nvPicPr>
        <p:blipFill rotWithShape="1">
          <a:blip r:embed="rId4"/>
          <a:srcRect t="11387" b="10631"/>
          <a:stretch/>
        </p:blipFill>
        <p:spPr>
          <a:xfrm>
            <a:off x="1" y="1327356"/>
            <a:ext cx="12192000" cy="5348001"/>
          </a:xfrm>
          <a:prstGeom prst="rect">
            <a:avLst/>
          </a:prstGeom>
        </p:spPr>
      </p:pic>
    </p:spTree>
    <p:extLst>
      <p:ext uri="{BB962C8B-B14F-4D97-AF65-F5344CB8AC3E}">
        <p14:creationId xmlns:p14="http://schemas.microsoft.com/office/powerpoint/2010/main" val="1836138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624"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Takeaways</a:t>
            </a: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10263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buFont typeface="Wingdings" panose="05000000000000000000" pitchFamily="2" charset="2"/>
              <a:buChar char=""/>
            </a:pPr>
            <a:endParaRPr lang="en-US" sz="2800" b="1"/>
          </a:p>
        </p:txBody>
      </p:sp>
      <p:sp>
        <p:nvSpPr>
          <p:cNvPr id="20" name="TextBox 19">
            <a:extLst>
              <a:ext uri="{FF2B5EF4-FFF2-40B4-BE49-F238E27FC236}">
                <a16:creationId xmlns:a16="http://schemas.microsoft.com/office/drawing/2014/main" id="{03CC5AE6-0D4A-D3F3-24BE-44389D0A8296}"/>
              </a:ext>
            </a:extLst>
          </p:cNvPr>
          <p:cNvSpPr txBox="1"/>
          <p:nvPr/>
        </p:nvSpPr>
        <p:spPr>
          <a:xfrm>
            <a:off x="584200" y="1844674"/>
            <a:ext cx="10661555"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120000"/>
              </a:lnSpc>
              <a:spcBef>
                <a:spcPct val="20000"/>
              </a:spcBef>
              <a:buSzPct val="90000"/>
            </a:pPr>
            <a:r>
              <a:rPr lang="en-US" b="1" dirty="0"/>
              <a:t>Recommendations: </a:t>
            </a:r>
          </a:p>
          <a:p>
            <a:pPr marL="285750" indent="-285750" defTabSz="932742">
              <a:lnSpc>
                <a:spcPct val="120000"/>
              </a:lnSpc>
              <a:spcBef>
                <a:spcPct val="20000"/>
              </a:spcBef>
              <a:buSzPct val="90000"/>
              <a:buFont typeface="Arial" panose="020B0604020202020204" pitchFamily="34" charset="0"/>
              <a:buChar char="•"/>
            </a:pPr>
            <a:r>
              <a:rPr lang="en-US" b="1" dirty="0"/>
              <a:t>Start Implementing Automated Waste Solutions: </a:t>
            </a:r>
            <a:r>
              <a:rPr lang="en-US" dirty="0"/>
              <a:t>By adopting AI-driven waste management systems like Clean Capture, organizations can significantly reduce environmental impact.</a:t>
            </a:r>
          </a:p>
          <a:p>
            <a:pPr marL="285750" indent="-285750" defTabSz="932742">
              <a:lnSpc>
                <a:spcPct val="120000"/>
              </a:lnSpc>
              <a:spcBef>
                <a:spcPct val="20000"/>
              </a:spcBef>
              <a:buSzPct val="90000"/>
              <a:buFont typeface="Arial" panose="020B0604020202020204" pitchFamily="34" charset="0"/>
              <a:buChar char="•"/>
            </a:pPr>
            <a:r>
              <a:rPr lang="en-US" b="1" dirty="0"/>
              <a:t>Educate and Engage Users: </a:t>
            </a:r>
            <a:r>
              <a:rPr lang="en-US" dirty="0"/>
              <a:t>Encourage the use of AI chat features to promote better waste management practices.</a:t>
            </a:r>
          </a:p>
          <a:p>
            <a:pPr marL="285750" indent="-285750" defTabSz="932742">
              <a:lnSpc>
                <a:spcPct val="120000"/>
              </a:lnSpc>
              <a:spcBef>
                <a:spcPct val="20000"/>
              </a:spcBef>
              <a:buSzPct val="90000"/>
              <a:buFont typeface="Arial" panose="020B0604020202020204" pitchFamily="34" charset="0"/>
              <a:buChar char="•"/>
            </a:pPr>
            <a:r>
              <a:rPr lang="en-US" b="1" dirty="0"/>
              <a:t>Leverage AI for Efficiency: </a:t>
            </a:r>
            <a:r>
              <a:rPr lang="en-US" dirty="0"/>
              <a:t>Automating waste detection can save time, reduce costs, and improve accuracy in waste management efforts.</a:t>
            </a:r>
          </a:p>
          <a:p>
            <a:pPr defTabSz="932742">
              <a:lnSpc>
                <a:spcPct val="120000"/>
              </a:lnSpc>
              <a:spcBef>
                <a:spcPct val="20000"/>
              </a:spcBef>
              <a:buSzPct val="90000"/>
            </a:pPr>
            <a:r>
              <a:rPr lang="en-US" b="1" dirty="0"/>
              <a:t>How </a:t>
            </a:r>
            <a:r>
              <a:rPr lang="en-US" b="1" dirty="0" err="1"/>
              <a:t>CleanCapture</a:t>
            </a:r>
            <a:r>
              <a:rPr lang="en-US" b="1" dirty="0"/>
              <a:t> Helps:</a:t>
            </a:r>
            <a:r>
              <a:rPr lang="en-US" dirty="0"/>
              <a:t>: </a:t>
            </a:r>
          </a:p>
          <a:p>
            <a:pPr marL="285750" indent="-285750" defTabSz="932742">
              <a:lnSpc>
                <a:spcPct val="120000"/>
              </a:lnSpc>
              <a:spcBef>
                <a:spcPct val="20000"/>
              </a:spcBef>
              <a:buSzPct val="90000"/>
              <a:buFont typeface="Arial" panose="020B0604020202020204" pitchFamily="34" charset="0"/>
              <a:buChar char="•"/>
            </a:pPr>
            <a:r>
              <a:rPr lang="en-US" b="1" dirty="0"/>
              <a:t>Simplifies Waste Management</a:t>
            </a:r>
            <a:r>
              <a:rPr lang="en-US" dirty="0"/>
              <a:t>: Clean Capture offers a user-friendly, scalable solution that simplifies the process of waste detection and classification.</a:t>
            </a:r>
          </a:p>
          <a:p>
            <a:pPr marL="285750" indent="-285750" defTabSz="932742">
              <a:lnSpc>
                <a:spcPct val="120000"/>
              </a:lnSpc>
              <a:spcBef>
                <a:spcPct val="20000"/>
              </a:spcBef>
              <a:buSzPct val="90000"/>
              <a:buFont typeface="Arial" panose="020B0604020202020204" pitchFamily="34" charset="0"/>
              <a:buChar char="•"/>
            </a:pPr>
            <a:r>
              <a:rPr lang="en-US" b="1" dirty="0"/>
              <a:t>Promotes Environmental Sustainability</a:t>
            </a:r>
            <a:r>
              <a:rPr lang="en-US" dirty="0"/>
              <a:t>: By improving recycling rates and reducing landfill dependency, Clean Capture contributes to a greener planet.</a:t>
            </a:r>
            <a:endParaRPr lang="en-US" b="1" dirty="0"/>
          </a:p>
        </p:txBody>
      </p:sp>
    </p:spTree>
    <p:extLst>
      <p:ext uri="{BB962C8B-B14F-4D97-AF65-F5344CB8AC3E}">
        <p14:creationId xmlns:p14="http://schemas.microsoft.com/office/powerpoint/2010/main" val="6777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dirty="0">
                <a:ln w="3175">
                  <a:noFill/>
                </a:ln>
                <a:solidFill>
                  <a:schemeClr val="accent3"/>
                </a:solidFill>
                <a:effectLst/>
                <a:latin typeface="+mj-lt"/>
                <a:ea typeface="+mn-ea"/>
                <a:cs typeface="Segoe UI" pitchFamily="34" charset="0"/>
              </a:rPr>
              <a:t>Conclusion</a:t>
            </a: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10263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buFont typeface="Wingdings" panose="05000000000000000000" pitchFamily="2" charset="2"/>
              <a:buChar char=""/>
            </a:pPr>
            <a:endParaRPr lang="en-US" sz="2800" b="1"/>
          </a:p>
        </p:txBody>
      </p:sp>
      <p:sp>
        <p:nvSpPr>
          <p:cNvPr id="20" name="TextBox 19">
            <a:extLst>
              <a:ext uri="{FF2B5EF4-FFF2-40B4-BE49-F238E27FC236}">
                <a16:creationId xmlns:a16="http://schemas.microsoft.com/office/drawing/2014/main" id="{03CC5AE6-0D4A-D3F3-24BE-44389D0A8296}"/>
              </a:ext>
            </a:extLst>
          </p:cNvPr>
          <p:cNvSpPr txBox="1"/>
          <p:nvPr/>
        </p:nvSpPr>
        <p:spPr>
          <a:xfrm>
            <a:off x="584200" y="1844674"/>
            <a:ext cx="10661555"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120000"/>
              </a:lnSpc>
              <a:spcBef>
                <a:spcPct val="20000"/>
              </a:spcBef>
              <a:buSzPct val="90000"/>
            </a:pPr>
            <a:r>
              <a:rPr lang="en-US" sz="4000" dirty="0"/>
              <a:t>Clean Capture is more than just a tool—it's a step towards a sustainable future. With AI-powered waste management, we aim to make the world cleaner, one piece of waste at a time.</a:t>
            </a:r>
          </a:p>
        </p:txBody>
      </p:sp>
    </p:spTree>
    <p:extLst>
      <p:ext uri="{BB962C8B-B14F-4D97-AF65-F5344CB8AC3E}">
        <p14:creationId xmlns:p14="http://schemas.microsoft.com/office/powerpoint/2010/main" val="70043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p:nvPr>
        </p:nvSpPr>
        <p:spPr>
          <a:xfrm>
            <a:off x="582042" y="3595839"/>
            <a:ext cx="4791816" cy="842460"/>
          </a:xfrm>
        </p:spPr>
        <p:txBody>
          <a:bodyPr vert="horz" wrap="square" lIns="0" tIns="0" rIns="0" bIns="0" rtlCol="0" anchor="t">
            <a:normAutofit/>
          </a:bodyPr>
          <a:lstStyle/>
          <a:p>
            <a:pPr>
              <a:spcAft>
                <a:spcPts val="600"/>
              </a:spcAft>
            </a:pPr>
            <a:r>
              <a:rPr lang="en-US" sz="5400" b="1" dirty="0">
                <a:cs typeface="Segoe UI"/>
              </a:rPr>
              <a:t>Thank You !!!</a:t>
            </a:r>
            <a:endParaRPr lang="en-US" sz="5400" dirty="0"/>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
        <p:nvSpPr>
          <p:cNvPr id="7" name="Title 3">
            <a:extLst>
              <a:ext uri="{FF2B5EF4-FFF2-40B4-BE49-F238E27FC236}">
                <a16:creationId xmlns:a16="http://schemas.microsoft.com/office/drawing/2014/main" id="{A401FFA7-C9BC-7433-EEA0-58DACDAD6DB8}"/>
              </a:ext>
            </a:extLst>
          </p:cNvPr>
          <p:cNvSpPr txBox="1">
            <a:spLocks/>
          </p:cNvSpPr>
          <p:nvPr/>
        </p:nvSpPr>
        <p:spPr>
          <a:xfrm>
            <a:off x="491582" y="2585983"/>
            <a:ext cx="4972736" cy="306969"/>
          </a:xfrm>
          <a:prstGeom prst="rect">
            <a:avLst/>
          </a:prstGeom>
        </p:spPr>
        <p:txBody>
          <a:bodyPr vert="horz" wrap="square" lIns="0" tIns="0" rIns="0" bIns="0" rtlCol="0" anchor="b" anchorCtr="0">
            <a:normAutofit/>
          </a:bodyPr>
          <a:lstStyle>
            <a:lvl1pPr algn="l" defTabSz="932742" rtl="0" eaLnBrk="1" latinLnBrk="0" hangingPunct="1">
              <a:lnSpc>
                <a:spcPct val="100000"/>
              </a:lnSpc>
              <a:spcBef>
                <a:spcPct val="0"/>
              </a:spcBef>
              <a:buNone/>
              <a:defRPr lang="en-US" sz="3600" b="0" kern="1200" cap="none" spc="-50" baseline="0">
                <a:ln w="3175">
                  <a:noFill/>
                </a:ln>
                <a:solidFill>
                  <a:srgbClr val="D59DFF"/>
                </a:solidFill>
                <a:effectLst/>
                <a:latin typeface="+mj-lt"/>
                <a:ea typeface="+mn-ea"/>
                <a:cs typeface="Segoe UI" pitchFamily="34" charset="0"/>
              </a:defRPr>
            </a:lvl1pPr>
          </a:lstStyle>
          <a:p>
            <a:r>
              <a:rPr lang="en-US" sz="1800" dirty="0"/>
              <a:t>https://cleancapture.azurewebsites.net/</a:t>
            </a:r>
          </a:p>
        </p:txBody>
      </p:sp>
      <p:sp>
        <p:nvSpPr>
          <p:cNvPr id="9" name="Title 8">
            <a:extLst>
              <a:ext uri="{FF2B5EF4-FFF2-40B4-BE49-F238E27FC236}">
                <a16:creationId xmlns:a16="http://schemas.microsoft.com/office/drawing/2014/main" id="{BEDC7EB0-679E-24BE-5558-E568EC2ABAE0}"/>
              </a:ext>
            </a:extLst>
          </p:cNvPr>
          <p:cNvSpPr>
            <a:spLocks noGrp="1"/>
          </p:cNvSpPr>
          <p:nvPr>
            <p:ph type="title"/>
          </p:nvPr>
        </p:nvSpPr>
        <p:spPr>
          <a:xfrm>
            <a:off x="491582" y="1979965"/>
            <a:ext cx="4167887" cy="553998"/>
          </a:xfrm>
        </p:spPr>
        <p:txBody>
          <a:bodyPr/>
          <a:lstStyle/>
          <a:p>
            <a:r>
              <a:rPr lang="en-US" sz="3600" b="1" dirty="0" err="1">
                <a:cs typeface="Segoe UI"/>
              </a:rPr>
              <a:t>CleanCapture</a:t>
            </a:r>
            <a:endParaRPr lang="en-NG" dirty="0"/>
          </a:p>
        </p:txBody>
      </p:sp>
    </p:spTree>
    <p:extLst>
      <p:ext uri="{BB962C8B-B14F-4D97-AF65-F5344CB8AC3E}">
        <p14:creationId xmlns:p14="http://schemas.microsoft.com/office/powerpoint/2010/main" val="1612144637"/>
      </p:ext>
    </p:extLst>
  </p:cSld>
  <p:clrMapOvr>
    <a:masterClrMapping/>
  </p:clrMapOvr>
  <p:transition>
    <p:fad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MS_Startups_FH_PPT_Template FY23">
  <a:themeElements>
    <a:clrScheme name="Microsoft for Startups">
      <a:dk1>
        <a:srgbClr val="3B2E58"/>
      </a:dk1>
      <a:lt1>
        <a:sysClr val="window" lastClr="FFFFFF"/>
      </a:lt1>
      <a:dk2>
        <a:srgbClr val="8661C5"/>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_Startups_FH_PPT_Template FY23" id="{E706C7DA-797F-480A-9133-69151DF85C83}" vid="{E3D1CDB7-75BC-4E6F-873A-BD6C09F6E89D}"/>
    </a:ext>
  </a:extLst>
</a:theme>
</file>

<file path=ppt/theme/theme4.xml><?xml version="1.0" encoding="utf-8"?>
<a:theme xmlns:a="http://schemas.openxmlformats.org/drawingml/2006/main" name="Light">
  <a:themeElements>
    <a:clrScheme name="Microsoft for Startups">
      <a:dk1>
        <a:srgbClr val="3B2E58"/>
      </a:dk1>
      <a:lt1>
        <a:sysClr val="window" lastClr="FFFFFF"/>
      </a:lt1>
      <a:dk2>
        <a:srgbClr val="000000"/>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5B9492C0D7EF4195C931A0FB0AD2F4" ma:contentTypeVersion="17" ma:contentTypeDescription="Create a new document." ma:contentTypeScope="" ma:versionID="868c20c1600237d0d6ef236f6eba85fc">
  <xsd:schema xmlns:xsd="http://www.w3.org/2001/XMLSchema" xmlns:xs="http://www.w3.org/2001/XMLSchema" xmlns:p="http://schemas.microsoft.com/office/2006/metadata/properties" xmlns:ns2="8d8bcb89-110c-418e-bb51-7f95f1182564" xmlns:ns3="7c0babc9-7a7a-47b5-a647-6cd2800917f1" targetNamespace="http://schemas.microsoft.com/office/2006/metadata/properties" ma:root="true" ma:fieldsID="bd14630ddef27cdff1e9412c0b6f091f" ns2:_="" ns3:_="">
    <xsd:import namespace="8d8bcb89-110c-418e-bb51-7f95f1182564"/>
    <xsd:import namespace="7c0babc9-7a7a-47b5-a647-6cd2800917f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8bcb89-110c-418e-bb51-7f95f11825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472b233-b75e-480f-895d-2146ed98f06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0babc9-7a7a-47b5-a647-6cd2800917f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e67a3872-2b96-48ba-9a03-257e60bc9f3a}" ma:internalName="TaxCatchAll" ma:showField="CatchAllData" ma:web="7c0babc9-7a7a-47b5-a647-6cd2800917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7c0babc9-7a7a-47b5-a647-6cd2800917f1" xsi:nil="true"/>
    <lcf76f155ced4ddcb4097134ff3c332f xmlns="8d8bcb89-110c-418e-bb51-7f95f1182564">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2EBC73-D8CA-44F6-BF6B-087B84ABD701}">
  <ds:schemaRefs>
    <ds:schemaRef ds:uri="7c0babc9-7a7a-47b5-a647-6cd2800917f1"/>
    <ds:schemaRef ds:uri="8d8bcb89-110c-418e-bb51-7f95f118256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81EC4BB-E8AF-45E0-9C79-B5C580965ADC}">
  <ds:schemaRefs>
    <ds:schemaRef ds:uri="7c0babc9-7a7a-47b5-a647-6cd2800917f1"/>
    <ds:schemaRef ds:uri="8d8bcb89-110c-418e-bb51-7f95f1182564"/>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6FBD21B-B558-4589-A6DF-3348B11434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990</TotalTime>
  <Words>750</Words>
  <Application>Microsoft Office PowerPoint</Application>
  <PresentationFormat>Widescreen</PresentationFormat>
  <Paragraphs>80</Paragraphs>
  <Slides>9</Slides>
  <Notes>8</Notes>
  <HiddenSlides>0</HiddenSlides>
  <MMClips>1</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9</vt:i4>
      </vt:variant>
    </vt:vector>
  </HeadingPairs>
  <TitlesOfParts>
    <vt:vector size="24" baseType="lpstr">
      <vt:lpstr>STXingkai</vt:lpstr>
      <vt:lpstr>Arial</vt:lpstr>
      <vt:lpstr>Calibri</vt:lpstr>
      <vt:lpstr>Calibri Light</vt:lpstr>
      <vt:lpstr>Consolas</vt:lpstr>
      <vt:lpstr>Quattrocento Sans</vt:lpstr>
      <vt:lpstr>Segoe Pro</vt:lpstr>
      <vt:lpstr>Segoe Pro Semibold</vt:lpstr>
      <vt:lpstr>Segoe UI</vt:lpstr>
      <vt:lpstr>Segoe UI Semibold</vt:lpstr>
      <vt:lpstr>Wingdings</vt:lpstr>
      <vt:lpstr>office theme</vt:lpstr>
      <vt:lpstr>1_White Template</vt:lpstr>
      <vt:lpstr>MS_Startups_FH_PPT_Template FY23</vt:lpstr>
      <vt:lpstr>Light</vt:lpstr>
      <vt:lpstr>Student Ambassador Projects</vt:lpstr>
      <vt:lpstr>CleanCapture</vt:lpstr>
      <vt:lpstr>PowerPoint Presentation</vt:lpstr>
      <vt:lpstr>PowerPoint Presentation</vt:lpstr>
      <vt:lpstr>PowerPoint Presentation</vt:lpstr>
      <vt:lpstr>Demo</vt:lpstr>
      <vt:lpstr>PowerPoint Presentation</vt:lpstr>
      <vt:lpstr>PowerPoint Presentation</vt:lpstr>
      <vt:lpstr>CleanCapture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armf_tech</dc:creator>
  <cp:lastModifiedBy>Ridwan Abdurahman</cp:lastModifiedBy>
  <cp:revision>7</cp:revision>
  <dcterms:created xsi:type="dcterms:W3CDTF">2013-07-15T20:26:40Z</dcterms:created>
  <dcterms:modified xsi:type="dcterms:W3CDTF">2024-08-26T20:25:04Z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0x010100485B9492C0D7EF4195C931A0FB0AD2F4</vt:lpwstr>
  </property>
  <property fmtid="{D5CDD505-2E9C-101B-9397-08002B2CF9AE}" pid="3" name="MediaServiceImageTags">
    <vt:lpwstr/>
  </property>
</Properties>
</file>